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17"/>
  </p:notesMasterIdLst>
  <p:sldIdLst>
    <p:sldId id="256" r:id="rId5"/>
    <p:sldId id="257" r:id="rId6"/>
    <p:sldId id="263" r:id="rId7"/>
    <p:sldId id="260" r:id="rId8"/>
    <p:sldId id="330" r:id="rId9"/>
    <p:sldId id="327" r:id="rId10"/>
    <p:sldId id="261" r:id="rId11"/>
    <p:sldId id="329" r:id="rId12"/>
    <p:sldId id="328" r:id="rId13"/>
    <p:sldId id="332" r:id="rId14"/>
    <p:sldId id="264" r:id="rId15"/>
    <p:sldId id="33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263"/>
            <p14:sldId id="260"/>
            <p14:sldId id="330"/>
            <p14:sldId id="327"/>
            <p14:sldId id="261"/>
            <p14:sldId id="329"/>
            <p14:sldId id="328"/>
            <p14:sldId id="332"/>
            <p14:sldId id="264"/>
            <p14:sldId id="33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hony Cangialosi" initials="AC" lastIdx="1" clrIdx="0">
    <p:extLst>
      <p:ext uri="{19B8F6BF-5375-455C-9EA6-DF929625EA0E}">
        <p15:presenceInfo xmlns:p15="http://schemas.microsoft.com/office/powerpoint/2012/main" userId="S-1-5-21-2127521184-1604012920-1887927527-660985" providerId="AD"/>
      </p:ext>
    </p:extLst>
  </p:cmAuthor>
  <p:cmAuthor id="2" name="Amanda Silver" initials="AS" lastIdx="8" clrIdx="1">
    <p:extLst>
      <p:ext uri="{19B8F6BF-5375-455C-9EA6-DF929625EA0E}">
        <p15:presenceInfo xmlns:p15="http://schemas.microsoft.com/office/powerpoint/2012/main" userId="S-1-5-21-2127521184-1604012920-1887927527-655234" providerId="AD"/>
      </p:ext>
    </p:extLst>
  </p:cmAuthor>
  <p:cmAuthor id="3" name="Kendra Havens" initials="KH" lastIdx="2" clrIdx="2">
    <p:extLst>
      <p:ext uri="{19B8F6BF-5375-455C-9EA6-DF929625EA0E}">
        <p15:presenceInfo xmlns:p15="http://schemas.microsoft.com/office/powerpoint/2012/main" userId="Kendra Havens" providerId="None"/>
      </p:ext>
    </p:extLst>
  </p:cmAuthor>
  <p:cmAuthor id="4" name="Rajen Kishna" initials="RK" lastIdx="1" clrIdx="3">
    <p:extLst>
      <p:ext uri="{19B8F6BF-5375-455C-9EA6-DF929625EA0E}">
        <p15:presenceInfo xmlns:p15="http://schemas.microsoft.com/office/powerpoint/2012/main" userId="S-1-12-1-3408271309-1328132112-901853089-9448986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0692" autoAdjust="0"/>
  </p:normalViewPr>
  <p:slideViewPr>
    <p:cSldViewPr snapToGrid="0">
      <p:cViewPr varScale="1">
        <p:scale>
          <a:sx n="83" d="100"/>
          <a:sy n="83" d="100"/>
        </p:scale>
        <p:origin x="17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0.svg>
</file>

<file path=ppt/media/image11.png>
</file>

<file path=ppt/media/image12.sv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76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783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86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Segoe UI"/>
                <a:ea typeface="+mn-ea"/>
                <a:cs typeface="+mn-cs"/>
              </a:rPr>
              <a:t>VS2017 loads solutions 25% faster on average than VS2015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running a few tests in a large solution with multiple test projects. In our labs, a solution with over 10,000 MSTests executed a single test up to 82% faster!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677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Segoe UI"/>
                <a:ea typeface="+mn-ea"/>
                <a:cs typeface="+mn-cs"/>
              </a:rPr>
              <a:t>A section about perf wouldn’t be complete without a video showing so some of the recent gains.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Segoe UI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Segoe UI"/>
                <a:ea typeface="+mn-ea"/>
                <a:cs typeface="+mn-cs"/>
              </a:rPr>
              <a:t>On the left you’re seeing 15.5 as it compares to 15.8 which already had some significant improvements over our initial release.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Segoe UI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Segoe UI"/>
                <a:ea typeface="+mn-ea"/>
                <a:cs typeface="+mn-cs"/>
              </a:rPr>
              <a:t>15.8 release August 2018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Segoe UI"/>
                <a:ea typeface="+mn-ea"/>
                <a:cs typeface="+mn-cs"/>
              </a:rPr>
              <a:t>15.5 released December 2017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Segoe UI"/>
                <a:ea typeface="+mn-ea"/>
                <a:cs typeface="+mn-cs"/>
              </a:rPr>
              <a:t>About 10 months apart.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1FAE85-20FE-844F-9354-E6E61F84E3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4903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Segoe UI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Segoe UI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2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98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emf"/><Relationship Id="rId5" Type="http://schemas.openxmlformats.org/officeDocument/2006/relationships/image" Target="../media/image6.svg"/><Relationship Id="rId10" Type="http://schemas.openxmlformats.org/officeDocument/2006/relationships/image" Target="../media/image10.sv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svg"/><Relationship Id="rId7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2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3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3.sv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0A4477-3871-4DF2-9A11-758395CBB3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DE476F8-3202-455E-A5A9-12A7BD05A45E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253B176-78F6-4B3B-BFA1-2D5A8310F44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360A974D-3BFC-4EF7-9851-AC064B247D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3C1D21A-13FA-4921-8587-2676E9000AD2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1B6611E8-3581-489B-99BB-A28D1070497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863807A5-741F-4EF9-ADF0-D6CF1F16FC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68560B-FABA-46FC-9E46-CDAB6A110710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1FEB46C-624E-4AAB-9EB9-FCE899FE26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2CA957AC-BF71-4947-B985-BA3A07E7D5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BD419A9-3976-4DF8-9145-60230B9FFB3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41958B7-CE9C-4B67-A849-E0B8FF21C0C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D8E01EE3-1E92-417E-AC90-C15DFEF61D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BACD64E-7B30-4BDF-ABF7-F803B1083F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95DFAE61-01F8-4FDA-AD83-AEB7CFE0EA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DC82A8E-25BA-42E9-A135-BF4F0C9994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2C0DE0-809E-480D-A302-52199EA4E01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8F8F7AFC-92D9-46BF-8A25-AD8402D00C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C0E3486-C341-499D-90C0-6A68CEE94F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419D4D3-1264-4226-98C4-F3F8AF090AD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858000" y="5497520"/>
            <a:ext cx="3213197" cy="38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8A6C2C-5B06-40D9-A918-8F0304E8B4DB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B5C1E37-7655-4446-9EBC-E01AE514F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2F54BCBA-F990-40A0-A9AC-91C9518E84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C7B2AD-8F10-45F8-AFF0-5A1C54B5FBB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E1CC39A0-ED90-447F-98FD-02E1C4E501C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36217F5-D827-449B-A9FE-684F2E9AE87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467257-5022-4D1F-B0B2-9C7A91288EE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00EE183-EAAD-43DD-9F1B-6BE5EB5F2F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61179E32-2390-48A8-BF0B-A73B1A50C2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9AD06D6-106C-48C4-943A-D2AFED171FB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39DB406-299D-4968-BFC9-8479320EA0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9020996D-F71B-4312-BFAE-07E65110E9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50C65B-AB13-425C-AFDF-B08BBA7C2EBF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52D4ADF9-6D79-44BD-B222-1A57417D81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1AE039C-CBC2-474F-BD4C-C8A097EEDE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B17AC7-3DDB-445B-B12E-13742A848B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B4C2BFBE-1ECD-4658-85A9-BDBB31E01D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5848A207-00F8-4421-AE71-CD44A954263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dotnet/" TargetMode="External"/><Relationship Id="rId3" Type="http://schemas.openxmlformats.org/officeDocument/2006/relationships/hyperlink" Target="http://aka.ms/vs2017guide" TargetMode="External"/><Relationship Id="rId7" Type="http://schemas.openxmlformats.org/officeDocument/2006/relationships/hyperlink" Target="https://github.com/kendrahavens/Productivity-15.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aka.ms/liveunittesting" TargetMode="External"/><Relationship Id="rId5" Type="http://schemas.openxmlformats.org/officeDocument/2006/relationships/hyperlink" Target="https://github.com/dotnet/sourcelink" TargetMode="External"/><Relationship Id="rId4" Type="http://schemas.openxmlformats.org/officeDocument/2006/relationships/hyperlink" Target="aka.ms/intellicode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vs2017guid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46236"/>
          </a:xfrm>
        </p:spPr>
        <p:txBody>
          <a:bodyPr/>
          <a:lstStyle/>
          <a:p>
            <a:r>
              <a:rPr lang="en-US" dirty="0"/>
              <a:t>C# and Visual Basic compiler</a:t>
            </a:r>
          </a:p>
          <a:p>
            <a:r>
              <a:rPr lang="en-US" dirty="0"/>
              <a:t>Shipped in VS2015</a:t>
            </a:r>
          </a:p>
          <a:p>
            <a:r>
              <a:rPr lang="en-US" dirty="0"/>
              <a:t>Re-architected specifically for extendibility</a:t>
            </a:r>
          </a:p>
          <a:p>
            <a:r>
              <a:rPr lang="en-US" dirty="0"/>
              <a:t>Open Source API</a:t>
            </a:r>
          </a:p>
          <a:p>
            <a:r>
              <a:rPr lang="en-US" dirty="0"/>
              <a:t>Our community is awesome!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Roslyn</a:t>
            </a:r>
          </a:p>
        </p:txBody>
      </p:sp>
    </p:spTree>
    <p:extLst>
      <p:ext uri="{BB962C8B-B14F-4D97-AF65-F5344CB8AC3E}">
        <p14:creationId xmlns:p14="http://schemas.microsoft.com/office/powerpoint/2010/main" val="74955719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987893"/>
            <a:ext cx="11653523" cy="8170185"/>
          </a:xfrm>
        </p:spPr>
        <p:txBody>
          <a:bodyPr/>
          <a:lstStyle/>
          <a:p>
            <a:r>
              <a:rPr lang="en-US" altLang="en-US" sz="440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Tips and Tricks</a:t>
            </a:r>
            <a:r>
              <a:rPr lang="en-US" altLang="en-US" sz="44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44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aka.ms/vs2017guide</a:t>
            </a:r>
            <a:endParaRPr lang="en-US" altLang="en-US" sz="440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altLang="en-US" sz="4400" dirty="0" err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IntelliCode</a:t>
            </a:r>
            <a:r>
              <a:rPr lang="en-US" altLang="en-US" sz="44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44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</a:t>
            </a:r>
            <a:r>
              <a:rPr lang="en-US" altLang="en-US" sz="44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intellicode</a:t>
            </a:r>
            <a:endParaRPr lang="en-US" altLang="en-US" sz="44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en-US" sz="4400" dirty="0" err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SourceLink</a:t>
            </a:r>
            <a:r>
              <a:rPr lang="en-US" altLang="en-US" sz="44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2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https://github.com/dotnet/sourcelink</a:t>
            </a:r>
            <a:endParaRPr lang="en-US" altLang="en-US" sz="32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altLang="en-US" sz="440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Live Unit Testing</a:t>
            </a:r>
            <a:r>
              <a:rPr lang="en-US" altLang="en-US" sz="44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44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6"/>
              </a:rPr>
              <a:t>aka.ms/</a:t>
            </a:r>
            <a:r>
              <a:rPr lang="en-US" altLang="en-US" sz="4400" dirty="0" err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6"/>
              </a:rPr>
              <a:t>liveunittesting</a:t>
            </a:r>
            <a:endParaRPr lang="en-US" altLang="en-US" sz="440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altLang="en-US" sz="440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Simple 15.8 features tutorial </a:t>
            </a:r>
            <a:r>
              <a:rPr lang="en-US" altLang="en-US" sz="280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7"/>
              </a:rPr>
              <a:t>https://github.com/kendrahavens/Productivity-15.8</a:t>
            </a:r>
            <a:endParaRPr lang="en-US" altLang="en-US" sz="2800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altLang="en-US" sz="440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Docs are open source! </a:t>
            </a:r>
            <a:r>
              <a:rPr lang="en-US" altLang="en-US" sz="36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8"/>
              </a:rPr>
              <a:t>docs.microsoft.com</a:t>
            </a:r>
            <a:endParaRPr lang="en-US" altLang="en-US" sz="440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altLang="en-US" sz="36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5350976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015663"/>
          </a:xfrm>
        </p:spPr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56328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Latest Productivity Updates in Visual Studio 2017 version 15.8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Kendra Havens</a:t>
            </a:r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r>
              <a:rPr lang="en-US" dirty="0"/>
              <a:t>Performance Improvements</a:t>
            </a:r>
          </a:p>
          <a:p>
            <a:r>
              <a:rPr lang="en-US" dirty="0"/>
              <a:t>Refactorings and </a:t>
            </a:r>
            <a:r>
              <a:rPr lang="en-US" dirty="0" err="1"/>
              <a:t>CodeFixes</a:t>
            </a:r>
            <a:endParaRPr lang="en-US" dirty="0"/>
          </a:p>
          <a:p>
            <a:r>
              <a:rPr lang="en-US" dirty="0" err="1"/>
              <a:t>SourceLink</a:t>
            </a:r>
            <a:r>
              <a:rPr lang="en-US" dirty="0"/>
              <a:t> debugging</a:t>
            </a:r>
          </a:p>
          <a:p>
            <a:r>
              <a:rPr lang="en-US" dirty="0"/>
              <a:t>Code cleanup options</a:t>
            </a:r>
          </a:p>
          <a:p>
            <a:r>
              <a:rPr lang="en-US" dirty="0" err="1"/>
              <a:t>EditorConfig</a:t>
            </a:r>
            <a:r>
              <a:rPr lang="en-US" dirty="0"/>
              <a:t> tooling</a:t>
            </a:r>
          </a:p>
          <a:p>
            <a:r>
              <a:rPr lang="en-US" dirty="0" err="1"/>
              <a:t>IntelliCode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62178"/>
          </a:xfrm>
        </p:spPr>
        <p:txBody>
          <a:bodyPr/>
          <a:lstStyle/>
          <a:p>
            <a:r>
              <a:rPr lang="en-US" dirty="0"/>
              <a:t>Performance Improvements</a:t>
            </a:r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54109-3212-4E8E-9AD5-2817A30B6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Performance Improvements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4513814-06BA-4276-B5D9-6DEF10615DAC}"/>
              </a:ext>
            </a:extLst>
          </p:cNvPr>
          <p:cNvSpPr txBox="1">
            <a:spLocks/>
          </p:cNvSpPr>
          <p:nvPr/>
        </p:nvSpPr>
        <p:spPr>
          <a:xfrm>
            <a:off x="269239" y="1189177"/>
            <a:ext cx="11653523" cy="4709944"/>
          </a:xfrm>
          <a:prstGeom prst="rect">
            <a:avLst/>
          </a:prstGeom>
        </p:spPr>
        <p:txBody>
          <a:bodyPr/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/>
              <a:t>Visual Studio 2017 version 15.8</a:t>
            </a:r>
          </a:p>
          <a:p>
            <a:pPr lvl="2"/>
            <a:r>
              <a:rPr lang="en-US" sz="3600" dirty="0"/>
              <a:t>Solution Load (25% faster than 2015)</a:t>
            </a:r>
          </a:p>
          <a:p>
            <a:pPr lvl="2"/>
            <a:r>
              <a:rPr lang="en-US" sz="3600" dirty="0"/>
              <a:t>Branch switching</a:t>
            </a:r>
          </a:p>
          <a:p>
            <a:pPr lvl="2"/>
            <a:r>
              <a:rPr lang="en-US" sz="3600" dirty="0"/>
              <a:t>Unloading and Reloading C# and Visual Basic projects</a:t>
            </a:r>
          </a:p>
          <a:p>
            <a:pPr lvl="2"/>
            <a:r>
              <a:rPr lang="en-US" sz="3600" dirty="0"/>
              <a:t>Test Execution</a:t>
            </a:r>
          </a:p>
          <a:p>
            <a:r>
              <a:rPr lang="en-US" sz="4000" dirty="0"/>
              <a:t>Earlier in version 15</a:t>
            </a:r>
          </a:p>
          <a:p>
            <a:pPr lvl="2"/>
            <a:r>
              <a:rPr lang="en-US" sz="2800" dirty="0"/>
              <a:t>Solution Load</a:t>
            </a:r>
          </a:p>
          <a:p>
            <a:pPr lvl="2"/>
            <a:r>
              <a:rPr lang="en-US" sz="2800" dirty="0"/>
              <a:t>Test Discovery</a:t>
            </a:r>
          </a:p>
        </p:txBody>
      </p:sp>
    </p:spTree>
    <p:extLst>
      <p:ext uri="{BB962C8B-B14F-4D97-AF65-F5344CB8AC3E}">
        <p14:creationId xmlns:p14="http://schemas.microsoft.com/office/powerpoint/2010/main" val="226575102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5-8-PerfComparison">
            <a:hlinkClick r:id="" action="ppaction://media"/>
            <a:extLst>
              <a:ext uri="{FF2B5EF4-FFF2-40B4-BE49-F238E27FC236}">
                <a16:creationId xmlns:a16="http://schemas.microsoft.com/office/drawing/2014/main" id="{1CC11994-56C8-4375-99D3-1047B24272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39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015663"/>
          </a:xfrm>
        </p:spPr>
        <p:txBody>
          <a:bodyPr/>
          <a:lstStyle/>
          <a:p>
            <a:r>
              <a:rPr lang="en-US" dirty="0"/>
              <a:t>Productivity Tips and Tricks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Productivity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D6EECF81-8A80-44F9-9114-638A019631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0617" y="2009805"/>
            <a:ext cx="7226960" cy="3841564"/>
          </a:xfrm>
        </p:spPr>
        <p:txBody>
          <a:bodyPr numCol="2" spcCol="0"/>
          <a:lstStyle/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Improved Performance!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1900" dirty="0"/>
              <a:t>Refactorings (Ctrl + .)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1900" dirty="0"/>
              <a:t>	Merge conflicts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	Null checks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1900" dirty="0"/>
              <a:t>Test Explorer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1900" dirty="0"/>
              <a:t>	Fast test discovery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1900" dirty="0"/>
              <a:t>	Hierarchy View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	Responsive icons in test runs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Go-To Definition 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	(Ctrl + click)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endParaRPr lang="en-US" sz="1900" dirty="0"/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Navigate to decompiled assemblies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Suggested variable names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1900" dirty="0"/>
              <a:t>Go To All (Ctrl +t)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1900" dirty="0"/>
              <a:t>	CamelCase matching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	Sort Order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Duplicate Line (Ctrl + d)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900" dirty="0"/>
              <a:t>Expand/Contract selection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1900" b="1" dirty="0" err="1">
                <a:solidFill>
                  <a:schemeClr val="accent1"/>
                </a:solidFill>
              </a:rPr>
              <a:t>SourceLink</a:t>
            </a:r>
            <a:r>
              <a:rPr lang="en-US" sz="1900" b="1" dirty="0">
                <a:solidFill>
                  <a:schemeClr val="accent1"/>
                </a:solidFill>
              </a:rPr>
              <a:t> Debugging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1900" dirty="0">
                <a:cs typeface="Calibri" panose="020F0502020204030204" pitchFamily="34" charset="0"/>
              </a:rPr>
              <a:t>	</a:t>
            </a:r>
            <a:r>
              <a:rPr lang="en-US" sz="1900" dirty="0"/>
              <a:t>Step to git or source link (.NET Core)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endParaRPr lang="en-US" sz="1800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2E9F9575-B1EB-4B5D-8C35-07FC55EFEC19}"/>
              </a:ext>
            </a:extLst>
          </p:cNvPr>
          <p:cNvSpPr txBox="1">
            <a:spLocks/>
          </p:cNvSpPr>
          <p:nvPr/>
        </p:nvSpPr>
        <p:spPr>
          <a:xfrm>
            <a:off x="8013040" y="1883451"/>
            <a:ext cx="4065546" cy="4367823"/>
          </a:xfrm>
          <a:prstGeom prst="rect">
            <a:avLst/>
          </a:prstGeom>
          <a:noFill/>
          <a:ln>
            <a:noFill/>
          </a:ln>
        </p:spPr>
        <p:txBody>
          <a:bodyPr numCol="1" spcCol="457200"/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2000" b="1" dirty="0">
                <a:solidFill>
                  <a:schemeClr val="accent1"/>
                </a:solidFill>
                <a:cs typeface="Segoe UI Semibold" panose="020B0702040204020203" pitchFamily="34" charset="0"/>
              </a:rPr>
              <a:t>New Keyboard Profiles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2000" b="1" dirty="0">
                <a:solidFill>
                  <a:schemeClr val="accent1"/>
                </a:solidFill>
              </a:rPr>
              <a:t>Refactorings</a:t>
            </a:r>
            <a:r>
              <a:rPr lang="en-US" sz="2000" b="1" dirty="0">
                <a:solidFill>
                  <a:schemeClr val="accent1"/>
                </a:solidFill>
                <a:cs typeface="Segoe UI Semibold" panose="020B0702040204020203" pitchFamily="34" charset="0"/>
              </a:rPr>
              <a:t> </a:t>
            </a:r>
            <a:r>
              <a:rPr lang="en-US" sz="2000" b="1" dirty="0">
                <a:solidFill>
                  <a:schemeClr val="accent1"/>
                </a:solidFill>
              </a:rPr>
              <a:t>(Ctrl + .)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800" b="1" dirty="0">
                <a:solidFill>
                  <a:schemeClr val="accent1"/>
                </a:solidFill>
              </a:rPr>
              <a:t>	</a:t>
            </a:r>
            <a:r>
              <a:rPr lang="en-US" sz="1600" b="1" dirty="0">
                <a:solidFill>
                  <a:schemeClr val="accent1"/>
                </a:solidFill>
              </a:rPr>
              <a:t>for-loop to foreach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600" b="1" dirty="0">
                <a:solidFill>
                  <a:schemeClr val="accent1"/>
                </a:solidFill>
                <a:cs typeface="Segoe UI Semibold" panose="020B0702040204020203" pitchFamily="34" charset="0"/>
              </a:rPr>
              <a:t>	invert-if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600" b="1" dirty="0">
                <a:solidFill>
                  <a:schemeClr val="accent1"/>
                </a:solidFill>
                <a:cs typeface="Segoe UI Semibold" panose="020B0702040204020203" pitchFamily="34" charset="0"/>
              </a:rPr>
              <a:t>	use ternary conditional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600" b="1" dirty="0">
                <a:solidFill>
                  <a:schemeClr val="accent1"/>
                </a:solidFill>
                <a:cs typeface="Segoe UI Semibold" panose="020B0702040204020203" pitchFamily="34" charset="0"/>
              </a:rPr>
              <a:t>	add parameter from </a:t>
            </a:r>
            <a:r>
              <a:rPr lang="en-US" sz="1600" b="1" dirty="0" err="1">
                <a:solidFill>
                  <a:schemeClr val="accent1"/>
                </a:solidFill>
                <a:cs typeface="Segoe UI Semibold" panose="020B0702040204020203" pitchFamily="34" charset="0"/>
              </a:rPr>
              <a:t>callsite</a:t>
            </a:r>
            <a:endParaRPr lang="en-US" sz="1600" b="1" dirty="0">
              <a:solidFill>
                <a:schemeClr val="accent1"/>
              </a:solidFill>
              <a:cs typeface="Segoe UI Semibold" panose="020B0702040204020203" pitchFamily="34" charset="0"/>
            </a:endParaRP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600" b="1" dirty="0">
                <a:solidFill>
                  <a:schemeClr val="accent1"/>
                </a:solidFill>
                <a:cs typeface="Segoe UI Semibold" panose="020B0702040204020203" pitchFamily="34" charset="0"/>
              </a:rPr>
              <a:t>	remove extra parenthesis</a:t>
            </a: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2000" b="1" dirty="0">
                <a:solidFill>
                  <a:schemeClr val="accent1"/>
                </a:solidFill>
              </a:rPr>
              <a:t>Multi-cursor mode </a:t>
            </a:r>
            <a:r>
              <a:rPr lang="en-US" sz="1400" b="1" dirty="0">
                <a:solidFill>
                  <a:schemeClr val="accent1"/>
                </a:solidFill>
              </a:rPr>
              <a:t>(Ctrl + Alt + click)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2000" b="1" dirty="0">
                <a:solidFill>
                  <a:schemeClr val="accent1"/>
                </a:solidFill>
              </a:rPr>
              <a:t>Go to Recent Files (</a:t>
            </a:r>
            <a:r>
              <a:rPr lang="en-US" sz="2000" b="1" dirty="0" err="1">
                <a:solidFill>
                  <a:schemeClr val="accent1"/>
                </a:solidFill>
              </a:rPr>
              <a:t>Ctrl+t</a:t>
            </a:r>
            <a:r>
              <a:rPr lang="en-US" sz="2000" b="1" dirty="0">
                <a:solidFill>
                  <a:schemeClr val="accent1"/>
                </a:solidFill>
              </a:rPr>
              <a:t>)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2000" b="1" dirty="0">
                <a:solidFill>
                  <a:schemeClr val="accent1"/>
                </a:solidFill>
              </a:rPr>
              <a:t>Go to Enclosing Block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2000" b="1" dirty="0">
                <a:solidFill>
                  <a:schemeClr val="accent1"/>
                </a:solidFill>
              </a:rPr>
              <a:t>Code Cleanup (Ctrl + k, d)</a:t>
            </a:r>
          </a:p>
          <a:p>
            <a:pPr marL="0" lvl="1" indent="0">
              <a:spcBef>
                <a:spcPts val="0"/>
              </a:spcBef>
              <a:spcAft>
                <a:spcPts val="800"/>
              </a:spcAft>
              <a:buNone/>
              <a:tabLst>
                <a:tab pos="211138" algn="l"/>
              </a:tabLst>
            </a:pPr>
            <a:r>
              <a:rPr lang="en-US" sz="1800" dirty="0">
                <a:solidFill>
                  <a:schemeClr val="accent5"/>
                </a:solidFill>
                <a:cs typeface="Segoe UI Semibold" panose="020B0702040204020203" pitchFamily="34" charset="0"/>
              </a:rPr>
              <a:t>	</a:t>
            </a:r>
            <a:r>
              <a:rPr lang="en-US" sz="1400" dirty="0">
                <a:solidFill>
                  <a:schemeClr val="accent5"/>
                </a:solidFill>
                <a:cs typeface="Segoe UI Semibold" panose="020B0702040204020203" pitchFamily="34" charset="0"/>
              </a:rPr>
              <a:t>(configuration in Tools &gt;Options)</a:t>
            </a:r>
            <a:endParaRPr lang="en-US" sz="1200" dirty="0">
              <a:solidFill>
                <a:schemeClr val="accent5"/>
              </a:solidFill>
              <a:cs typeface="Segoe UI Semibold" panose="020B0702040204020203" pitchFamily="34" charset="0"/>
            </a:endParaRP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2000" b="1" dirty="0" err="1">
                <a:solidFill>
                  <a:schemeClr val="accent1"/>
                </a:solidFill>
              </a:rPr>
              <a:t>IntelliCode</a:t>
            </a:r>
            <a:endParaRPr lang="en-US" sz="2000" b="1" dirty="0">
              <a:solidFill>
                <a:schemeClr val="accent1"/>
              </a:solidFill>
            </a:endParaRPr>
          </a:p>
          <a:p>
            <a:pPr marL="0" lvl="1" indent="0">
              <a:spcBef>
                <a:spcPts val="0"/>
              </a:spcBef>
              <a:buNone/>
              <a:tabLst>
                <a:tab pos="211138" algn="l"/>
              </a:tabLst>
            </a:pPr>
            <a:endParaRPr lang="en-US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60BBCD-42BE-4A79-9EF8-115C5EC4B498}"/>
              </a:ext>
            </a:extLst>
          </p:cNvPr>
          <p:cNvSpPr/>
          <p:nvPr/>
        </p:nvSpPr>
        <p:spPr>
          <a:xfrm>
            <a:off x="500617" y="1356442"/>
            <a:ext cx="7226960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17463" lvl="1" algn="ctr">
              <a:spcBef>
                <a:spcPts val="0"/>
              </a:spcBef>
              <a:spcAft>
                <a:spcPts val="800"/>
              </a:spcAft>
            </a:pPr>
            <a:r>
              <a:rPr lang="en-US" sz="2400" b="1">
                <a:solidFill>
                  <a:schemeClr val="bg1"/>
                </a:solidFill>
                <a:cs typeface="Calibri" panose="020F0502020204030204" pitchFamily="34" charset="0"/>
              </a:rPr>
              <a:t>New in Visual Studio 2017</a:t>
            </a: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0C421C-3DA8-4BEF-817B-CA4064B1526D}"/>
              </a:ext>
            </a:extLst>
          </p:cNvPr>
          <p:cNvSpPr/>
          <p:nvPr/>
        </p:nvSpPr>
        <p:spPr>
          <a:xfrm>
            <a:off x="8013040" y="1356442"/>
            <a:ext cx="3910019" cy="461665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marL="17463" lvl="1" algn="ctr">
              <a:spcBef>
                <a:spcPts val="0"/>
              </a:spcBef>
              <a:spcAft>
                <a:spcPts val="800"/>
              </a:spcAft>
            </a:pP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New in Update 15.8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5DBDDDD9-BA88-4229-B808-E42FE83C65B1}"/>
              </a:ext>
            </a:extLst>
          </p:cNvPr>
          <p:cNvSpPr txBox="1">
            <a:spLocks/>
          </p:cNvSpPr>
          <p:nvPr/>
        </p:nvSpPr>
        <p:spPr>
          <a:xfrm>
            <a:off x="113414" y="5979978"/>
            <a:ext cx="7458338" cy="1001699"/>
          </a:xfrm>
          <a:prstGeom prst="rect">
            <a:avLst/>
          </a:prstGeom>
          <a:noFill/>
          <a:ln>
            <a:noFill/>
          </a:ln>
        </p:spPr>
        <p:txBody>
          <a:bodyPr numCol="1" spcCol="457200"/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0"/>
              </a:spcBef>
              <a:buNone/>
              <a:tabLst>
                <a:tab pos="211138" algn="l"/>
              </a:tabLst>
            </a:pPr>
            <a:r>
              <a:rPr lang="en-US" sz="4000" dirty="0">
                <a:solidFill>
                  <a:schemeClr val="accent1"/>
                </a:solidFill>
              </a:rPr>
              <a:t>Full list at </a:t>
            </a:r>
            <a:r>
              <a:rPr lang="en-US" altLang="en-US" sz="400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aka.ms/vs2017guide</a:t>
            </a:r>
            <a:endParaRPr lang="en-US" altLang="en-US" sz="4000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12500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846659"/>
          </a:xfrm>
        </p:spPr>
        <p:txBody>
          <a:bodyPr/>
          <a:lstStyle/>
          <a:p>
            <a:r>
              <a:rPr lang="en-US" dirty="0"/>
              <a:t>Productivity Tips and Tricks Demo</a:t>
            </a:r>
          </a:p>
        </p:txBody>
      </p:sp>
    </p:spTree>
    <p:extLst>
      <p:ext uri="{BB962C8B-B14F-4D97-AF65-F5344CB8AC3E}">
        <p14:creationId xmlns:p14="http://schemas.microsoft.com/office/powerpoint/2010/main" val="383557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purl.org/dc/elements/1.1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11245976-3b4d-4794-a754-317688483df2"/>
    <ds:schemaRef ds:uri="569b343d-e775-480b-9b2b-6a6986deb9b0"/>
    <ds:schemaRef ds:uri="http://schemas.microsoft.com/sharepoint/v3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6583</TotalTime>
  <Words>296</Words>
  <Application>Microsoft Office PowerPoint</Application>
  <PresentationFormat>Widescreen</PresentationFormat>
  <Paragraphs>98</Paragraphs>
  <Slides>12</Slides>
  <Notes>12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Dotnet_Template</vt:lpstr>
      <vt:lpstr>PowerPoint Presentation</vt:lpstr>
      <vt:lpstr>Latest Productivity Updates in Visual Studio 2017 version 15.8</vt:lpstr>
      <vt:lpstr>Overview</vt:lpstr>
      <vt:lpstr>Performance Improvements</vt:lpstr>
      <vt:lpstr>Major Performance Improvements</vt:lpstr>
      <vt:lpstr>PowerPoint Presentation</vt:lpstr>
      <vt:lpstr>Productivity Tips and Tricks</vt:lpstr>
      <vt:lpstr>Productivity</vt:lpstr>
      <vt:lpstr>Productivity Tips and Tricks Demo</vt:lpstr>
      <vt:lpstr>Roslyn</vt:lpstr>
      <vt:lpstr>Resources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Kendra Havens</cp:lastModifiedBy>
  <cp:revision>11</cp:revision>
  <dcterms:created xsi:type="dcterms:W3CDTF">2018-01-09T22:22:16Z</dcterms:created>
  <dcterms:modified xsi:type="dcterms:W3CDTF">2018-09-12T20:12:46Z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